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7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B0FA"/>
    <a:srgbClr val="C1C955"/>
    <a:srgbClr val="FC22F2"/>
    <a:srgbClr val="67B79E"/>
    <a:srgbClr val="800000"/>
    <a:srgbClr val="660066"/>
    <a:srgbClr val="52CCC0"/>
    <a:srgbClr val="B86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2B8C87-51C2-47B0-8FD4-8AF8A21BC442}" type="doc">
      <dgm:prSet loTypeId="urn:microsoft.com/office/officeart/2005/8/layout/vList6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C5491D6-FC31-4FAD-A83C-9F02B0EE9ACE}">
      <dgm:prSet phldrT="[Текст]" custT="1"/>
      <dgm:spPr>
        <a:solidFill>
          <a:srgbClr val="52CCC0"/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Обязательная часть: основная образовательная программа 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МБДОУ  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 учётом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Примерной основной образовательной программы дошкольного образования «От рождения до школы» под редакцией </a:t>
          </a:r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Н.Е.Вераксы</a:t>
          </a: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</a:t>
          </a:r>
        </a:p>
        <a:p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Т.С. Комаровой,</a:t>
          </a:r>
        </a:p>
        <a:p>
          <a:r>
            <a:rPr lang="ru-RU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М.А.Васильевой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A1F3D25-B03A-4377-85D1-40CA4BA3FED3}" type="parTrans" cxnId="{CFD6307D-0885-4566-AD3D-0EA3FAB38914}">
      <dgm:prSet/>
      <dgm:spPr/>
      <dgm:t>
        <a:bodyPr/>
        <a:lstStyle/>
        <a:p>
          <a:endParaRPr lang="ru-RU"/>
        </a:p>
      </dgm:t>
    </dgm:pt>
    <dgm:pt modelId="{F15CA2CB-A578-4019-A60A-4067E7603B3E}" type="sibTrans" cxnId="{CFD6307D-0885-4566-AD3D-0EA3FAB38914}">
      <dgm:prSet/>
      <dgm:spPr/>
      <dgm:t>
        <a:bodyPr/>
        <a:lstStyle/>
        <a:p>
          <a:endParaRPr lang="ru-RU"/>
        </a:p>
      </dgm:t>
    </dgm:pt>
    <dgm:pt modelId="{4C1069E4-34E0-4A19-884F-B69508B2538F}">
      <dgm:prSet/>
      <dgm:spPr>
        <a:solidFill>
          <a:srgbClr val="FEB0FA">
            <a:alpha val="90000"/>
          </a:srgbClr>
        </a:solidFill>
      </dgm:spPr>
      <dgm:t>
        <a:bodyPr/>
        <a:lstStyle/>
        <a:p>
          <a:endParaRPr lang="ru-RU" dirty="0"/>
        </a:p>
      </dgm:t>
    </dgm:pt>
    <dgm:pt modelId="{C8AEB2F8-E280-43AF-B6C9-1BD392113F09}" type="parTrans" cxnId="{4B855E0A-94CC-4500-B778-D01A1EF8A029}">
      <dgm:prSet/>
      <dgm:spPr/>
      <dgm:t>
        <a:bodyPr/>
        <a:lstStyle/>
        <a:p>
          <a:endParaRPr lang="ru-RU"/>
        </a:p>
      </dgm:t>
    </dgm:pt>
    <dgm:pt modelId="{04E079BA-DFE9-405F-A034-CA94176410D8}" type="sibTrans" cxnId="{4B855E0A-94CC-4500-B778-D01A1EF8A029}">
      <dgm:prSet/>
      <dgm:spPr/>
      <dgm:t>
        <a:bodyPr/>
        <a:lstStyle/>
        <a:p>
          <a:endParaRPr lang="ru-RU"/>
        </a:p>
      </dgm:t>
    </dgm:pt>
    <dgm:pt modelId="{6B921E0A-ACB7-469E-8DFE-B56AD568F37D}">
      <dgm:prSet/>
      <dgm:spPr>
        <a:solidFill>
          <a:srgbClr val="FEB0FA">
            <a:alpha val="90000"/>
          </a:srgbClr>
        </a:solidFill>
      </dgm:spPr>
      <dgm:t>
        <a:bodyPr/>
        <a:lstStyle/>
        <a:p>
          <a:endParaRPr lang="ru-RU" dirty="0"/>
        </a:p>
      </dgm:t>
    </dgm:pt>
    <dgm:pt modelId="{82ACCC3C-957C-497E-8C73-6B3419AA575E}" type="parTrans" cxnId="{1CD8731E-DF8F-4B38-99A5-9BB2B46FA418}">
      <dgm:prSet/>
      <dgm:spPr/>
      <dgm:t>
        <a:bodyPr/>
        <a:lstStyle/>
        <a:p>
          <a:endParaRPr lang="ru-RU"/>
        </a:p>
      </dgm:t>
    </dgm:pt>
    <dgm:pt modelId="{9D6BF270-3AF6-40FC-8CD8-655DB6A17778}" type="sibTrans" cxnId="{1CD8731E-DF8F-4B38-99A5-9BB2B46FA418}">
      <dgm:prSet/>
      <dgm:spPr/>
      <dgm:t>
        <a:bodyPr/>
        <a:lstStyle/>
        <a:p>
          <a:endParaRPr lang="ru-RU"/>
        </a:p>
      </dgm:t>
    </dgm:pt>
    <dgm:pt modelId="{7EF84FDD-C749-4CEF-BE47-29BAC931A8C7}">
      <dgm:prSet/>
      <dgm:spPr>
        <a:solidFill>
          <a:srgbClr val="FEB0FA">
            <a:alpha val="90000"/>
          </a:srgbClr>
        </a:solidFill>
      </dgm:spPr>
      <dgm:t>
        <a:bodyPr/>
        <a:lstStyle/>
        <a:p>
          <a:r>
            <a:rPr lang="ru-RU" smtClean="0"/>
            <a:t>60%</a:t>
          </a:r>
          <a:endParaRPr lang="ru-RU" dirty="0"/>
        </a:p>
      </dgm:t>
    </dgm:pt>
    <dgm:pt modelId="{74792FB9-CC46-4DBD-ABFD-17694F47513C}" type="parTrans" cxnId="{9E1C936C-C022-486A-854E-FF2634154B20}">
      <dgm:prSet/>
      <dgm:spPr/>
      <dgm:t>
        <a:bodyPr/>
        <a:lstStyle/>
        <a:p>
          <a:endParaRPr lang="ru-RU"/>
        </a:p>
      </dgm:t>
    </dgm:pt>
    <dgm:pt modelId="{700836F6-D1C4-4EB8-BBA8-FC9881043098}" type="sibTrans" cxnId="{9E1C936C-C022-486A-854E-FF2634154B20}">
      <dgm:prSet/>
      <dgm:spPr/>
      <dgm:t>
        <a:bodyPr/>
        <a:lstStyle/>
        <a:p>
          <a:endParaRPr lang="ru-RU"/>
        </a:p>
      </dgm:t>
    </dgm:pt>
    <dgm:pt modelId="{E1E194AE-EA24-43A0-9851-BDC8239A95BF}" type="pres">
      <dgm:prSet presAssocID="{832B8C87-51C2-47B0-8FD4-8AF8A21BC44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C356400-8F56-47F5-A05B-CACD0D930B12}" type="pres">
      <dgm:prSet presAssocID="{AC5491D6-FC31-4FAD-A83C-9F02B0EE9ACE}" presName="linNode" presStyleCnt="0"/>
      <dgm:spPr/>
    </dgm:pt>
    <dgm:pt modelId="{C09DE736-C655-4EC2-B278-CF97F0259823}" type="pres">
      <dgm:prSet presAssocID="{AC5491D6-FC31-4FAD-A83C-9F02B0EE9ACE}" presName="parentShp" presStyleLbl="node1" presStyleIdx="0" presStyleCnt="1" custScaleX="165383" custLinFactNeighborX="-1180" custLinFactNeighborY="-2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221B50-B010-4910-A37C-5B4443738082}" type="pres">
      <dgm:prSet presAssocID="{AC5491D6-FC31-4FAD-A83C-9F02B0EE9ACE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180AFD-97B0-4952-915A-8B0E95C5FC44}" type="presOf" srcId="{7EF84FDD-C749-4CEF-BE47-29BAC931A8C7}" destId="{49221B50-B010-4910-A37C-5B4443738082}" srcOrd="0" destOrd="1" presId="urn:microsoft.com/office/officeart/2005/8/layout/vList6"/>
    <dgm:cxn modelId="{CFD6307D-0885-4566-AD3D-0EA3FAB38914}" srcId="{832B8C87-51C2-47B0-8FD4-8AF8A21BC442}" destId="{AC5491D6-FC31-4FAD-A83C-9F02B0EE9ACE}" srcOrd="0" destOrd="0" parTransId="{FA1F3D25-B03A-4377-85D1-40CA4BA3FED3}" sibTransId="{F15CA2CB-A578-4019-A60A-4067E7603B3E}"/>
    <dgm:cxn modelId="{04860F6A-6905-433F-B7E0-B230EDA4F82D}" type="presOf" srcId="{6B921E0A-ACB7-469E-8DFE-B56AD568F37D}" destId="{49221B50-B010-4910-A37C-5B4443738082}" srcOrd="0" destOrd="2" presId="urn:microsoft.com/office/officeart/2005/8/layout/vList6"/>
    <dgm:cxn modelId="{4A5ACA85-0DC7-446F-9DA2-E1669FBACB5E}" type="presOf" srcId="{4C1069E4-34E0-4A19-884F-B69508B2538F}" destId="{49221B50-B010-4910-A37C-5B4443738082}" srcOrd="0" destOrd="0" presId="urn:microsoft.com/office/officeart/2005/8/layout/vList6"/>
    <dgm:cxn modelId="{9E1C936C-C022-486A-854E-FF2634154B20}" srcId="{AC5491D6-FC31-4FAD-A83C-9F02B0EE9ACE}" destId="{7EF84FDD-C749-4CEF-BE47-29BAC931A8C7}" srcOrd="1" destOrd="0" parTransId="{74792FB9-CC46-4DBD-ABFD-17694F47513C}" sibTransId="{700836F6-D1C4-4EB8-BBA8-FC9881043098}"/>
    <dgm:cxn modelId="{4B855E0A-94CC-4500-B778-D01A1EF8A029}" srcId="{AC5491D6-FC31-4FAD-A83C-9F02B0EE9ACE}" destId="{4C1069E4-34E0-4A19-884F-B69508B2538F}" srcOrd="0" destOrd="0" parTransId="{C8AEB2F8-E280-43AF-B6C9-1BD392113F09}" sibTransId="{04E079BA-DFE9-405F-A034-CA94176410D8}"/>
    <dgm:cxn modelId="{A74BB211-E16E-465C-B8B4-A0B09D537A93}" type="presOf" srcId="{832B8C87-51C2-47B0-8FD4-8AF8A21BC442}" destId="{E1E194AE-EA24-43A0-9851-BDC8239A95BF}" srcOrd="0" destOrd="0" presId="urn:microsoft.com/office/officeart/2005/8/layout/vList6"/>
    <dgm:cxn modelId="{1CD8731E-DF8F-4B38-99A5-9BB2B46FA418}" srcId="{AC5491D6-FC31-4FAD-A83C-9F02B0EE9ACE}" destId="{6B921E0A-ACB7-469E-8DFE-B56AD568F37D}" srcOrd="2" destOrd="0" parTransId="{82ACCC3C-957C-497E-8C73-6B3419AA575E}" sibTransId="{9D6BF270-3AF6-40FC-8CD8-655DB6A17778}"/>
    <dgm:cxn modelId="{90993FA3-EE3C-4455-A68D-480007E57788}" type="presOf" srcId="{AC5491D6-FC31-4FAD-A83C-9F02B0EE9ACE}" destId="{C09DE736-C655-4EC2-B278-CF97F0259823}" srcOrd="0" destOrd="0" presId="urn:microsoft.com/office/officeart/2005/8/layout/vList6"/>
    <dgm:cxn modelId="{BE090F69-1584-4A6C-BD0E-BE6F8BFBEE47}" type="presParOf" srcId="{E1E194AE-EA24-43A0-9851-BDC8239A95BF}" destId="{1C356400-8F56-47F5-A05B-CACD0D930B12}" srcOrd="0" destOrd="0" presId="urn:microsoft.com/office/officeart/2005/8/layout/vList6"/>
    <dgm:cxn modelId="{DD091638-2831-4A41-82A2-0740CBCC178C}" type="presParOf" srcId="{1C356400-8F56-47F5-A05B-CACD0D930B12}" destId="{C09DE736-C655-4EC2-B278-CF97F0259823}" srcOrd="0" destOrd="0" presId="urn:microsoft.com/office/officeart/2005/8/layout/vList6"/>
    <dgm:cxn modelId="{48EA836E-7163-4A32-AE39-D177942C1368}" type="presParOf" srcId="{1C356400-8F56-47F5-A05B-CACD0D930B12}" destId="{49221B50-B010-4910-A37C-5B444373808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221B50-B010-4910-A37C-5B4443738082}">
      <dsp:nvSpPr>
        <dsp:cNvPr id="0" name=""/>
        <dsp:cNvSpPr/>
      </dsp:nvSpPr>
      <dsp:spPr>
        <a:xfrm>
          <a:off x="2265514" y="1079"/>
          <a:ext cx="2053071" cy="2207640"/>
        </a:xfrm>
        <a:prstGeom prst="rightArrow">
          <a:avLst>
            <a:gd name="adj1" fmla="val 75000"/>
            <a:gd name="adj2" fmla="val 50000"/>
          </a:avLst>
        </a:prstGeom>
        <a:solidFill>
          <a:srgbClr val="FEB0FA">
            <a:alpha val="90000"/>
          </a:srgbClr>
        </a:solidFill>
        <a:ln w="11429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t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400" kern="1200" smtClean="0"/>
            <a:t>60%</a:t>
          </a:r>
          <a:endParaRPr lang="ru-RU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400" kern="1200" dirty="0"/>
        </a:p>
      </dsp:txBody>
      <dsp:txXfrm>
        <a:off x="2265514" y="277034"/>
        <a:ext cx="1283169" cy="1655730"/>
      </dsp:txXfrm>
    </dsp:sp>
    <dsp:sp modelId="{C09DE736-C655-4EC2-B278-CF97F0259823}">
      <dsp:nvSpPr>
        <dsp:cNvPr id="0" name=""/>
        <dsp:cNvSpPr/>
      </dsp:nvSpPr>
      <dsp:spPr>
        <a:xfrm>
          <a:off x="0" y="0"/>
          <a:ext cx="2263621" cy="2207640"/>
        </a:xfrm>
        <a:prstGeom prst="roundRect">
          <a:avLst/>
        </a:prstGeom>
        <a:solidFill>
          <a:srgbClr val="52CCC0"/>
        </a:solidFill>
        <a:ln w="200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Обязательная часть: основная образовательная программа 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МБДОУ  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 учётом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Примерной основной образовательной программы дошкольного образования «От рождения до школы» под редакцией </a:t>
          </a: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Н.Е.Вераксы</a:t>
          </a: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,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Т.С. Комаровой,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М.А.Васильевой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07768" y="107768"/>
        <a:ext cx="2048085" cy="19921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Прямоугольник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Прямоугольник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714348" y="2357430"/>
            <a:ext cx="80010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7030A0"/>
                </a:solidFill>
                <a:latin typeface="Constantia" pitchFamily="18" charset="0"/>
              </a:rPr>
              <a:t>Основная образовательная программа ДОУ</a:t>
            </a:r>
          </a:p>
          <a:p>
            <a:pPr algn="ctr"/>
            <a:r>
              <a:rPr lang="ru-RU" sz="4800" dirty="0" smtClean="0">
                <a:solidFill>
                  <a:srgbClr val="7030A0"/>
                </a:solidFill>
                <a:latin typeface="Constantia" pitchFamily="18" charset="0"/>
              </a:rPr>
              <a:t>в соответствии</a:t>
            </a:r>
          </a:p>
          <a:p>
            <a:pPr algn="ctr"/>
            <a:r>
              <a:rPr lang="ru-RU" sz="4800" dirty="0" smtClean="0">
                <a:solidFill>
                  <a:srgbClr val="7030A0"/>
                </a:solidFill>
                <a:latin typeface="Constantia" pitchFamily="18" charset="0"/>
              </a:rPr>
              <a:t>с ФГОС</a:t>
            </a:r>
          </a:p>
          <a:p>
            <a:pPr algn="ctr"/>
            <a:r>
              <a:rPr lang="ru-RU" sz="4800" dirty="0" smtClean="0">
                <a:solidFill>
                  <a:srgbClr val="7030A0"/>
                </a:solidFill>
                <a:latin typeface="Constantia" pitchFamily="18" charset="0"/>
              </a:rPr>
              <a:t>(</a:t>
            </a:r>
            <a:r>
              <a:rPr lang="ru-RU" sz="3600" dirty="0" smtClean="0">
                <a:solidFill>
                  <a:srgbClr val="7030A0"/>
                </a:solidFill>
                <a:latin typeface="Constantia" pitchFamily="18" charset="0"/>
              </a:rPr>
              <a:t>краткая презентация для родителей</a:t>
            </a:r>
            <a:r>
              <a:rPr lang="ru-RU" sz="4800" dirty="0" smtClean="0">
                <a:solidFill>
                  <a:srgbClr val="7030A0"/>
                </a:solidFill>
                <a:latin typeface="Constantia" pitchFamily="18" charset="0"/>
              </a:rPr>
              <a:t>)</a:t>
            </a:r>
            <a:endParaRPr lang="ru-RU" sz="4800" dirty="0">
              <a:solidFill>
                <a:srgbClr val="7030A0"/>
              </a:solidFill>
              <a:latin typeface="Constantia" pitchFamily="18" charset="0"/>
            </a:endParaRPr>
          </a:p>
        </p:txBody>
      </p:sp>
    </p:spTree>
  </p:cSld>
  <p:clrMapOvr>
    <a:masterClrMapping/>
  </p:clrMapOvr>
  <p:transition advTm="3010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 flipH="1" flipV="1"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Box 3"/>
          <p:cNvSpPr txBox="1"/>
          <p:nvPr/>
        </p:nvSpPr>
        <p:spPr>
          <a:xfrm>
            <a:off x="500034" y="84382"/>
            <a:ext cx="83582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Модель основной образовательной программы </a:t>
            </a:r>
            <a:r>
              <a:rPr lang="ru-RU" sz="2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МБДОУ «Детский сад комбинированного вида «Родничок»»</a:t>
            </a:r>
            <a:endParaRPr lang="ru-RU" sz="2800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Шестиугольник 4"/>
          <p:cNvSpPr/>
          <p:nvPr/>
        </p:nvSpPr>
        <p:spPr>
          <a:xfrm>
            <a:off x="1928794" y="1525643"/>
            <a:ext cx="5357850" cy="2000264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Образовательный процесс</a:t>
            </a: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16" y="1648470"/>
            <a:ext cx="492922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sz="1400" b="1" i="1" dirty="0" smtClean="0">
                <a:solidFill>
                  <a:srgbClr val="800000"/>
                </a:solidFill>
              </a:rPr>
              <a:t>Цель</a:t>
            </a:r>
            <a:r>
              <a:rPr lang="ru-RU" sz="1400" dirty="0" smtClean="0"/>
              <a:t>: обеспечить развитие личности детей дошкольного возраста в различных видах общения и деятельности с учетом их возрастных, индивидуальных, психологических и физиологических особенностей. Развитие личности, мотивации и способностей детей в различных видах деятельности и охватывает направления развития и образования детей (образовательные области)</a:t>
            </a:r>
            <a:endParaRPr lang="ru-RU" sz="1400" dirty="0"/>
          </a:p>
        </p:txBody>
      </p:sp>
      <p:sp>
        <p:nvSpPr>
          <p:cNvPr id="13" name="Шестиугольник 12"/>
          <p:cNvSpPr/>
          <p:nvPr/>
        </p:nvSpPr>
        <p:spPr>
          <a:xfrm>
            <a:off x="0" y="2986665"/>
            <a:ext cx="2286016" cy="1357322"/>
          </a:xfrm>
          <a:prstGeom prst="hexagon">
            <a:avLst/>
          </a:prstGeom>
          <a:solidFill>
            <a:schemeClr val="bg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800000"/>
                </a:solidFill>
              </a:rPr>
              <a:t>Социально-коммуникативное развитие</a:t>
            </a:r>
            <a:endParaRPr lang="ru-RU" sz="1400" dirty="0">
              <a:solidFill>
                <a:srgbClr val="800000"/>
              </a:solidFill>
            </a:endParaRPr>
          </a:p>
        </p:txBody>
      </p:sp>
      <p:sp>
        <p:nvSpPr>
          <p:cNvPr id="14" name="Шестиугольник 13"/>
          <p:cNvSpPr/>
          <p:nvPr/>
        </p:nvSpPr>
        <p:spPr>
          <a:xfrm>
            <a:off x="1928794" y="3701045"/>
            <a:ext cx="2000264" cy="1285884"/>
          </a:xfrm>
          <a:prstGeom prst="hexagon">
            <a:avLst/>
          </a:prstGeom>
          <a:solidFill>
            <a:srgbClr val="B864B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800000"/>
                </a:solidFill>
              </a:rPr>
              <a:t>Познавательное развитие</a:t>
            </a:r>
            <a:endParaRPr lang="ru-RU" sz="1400" dirty="0">
              <a:solidFill>
                <a:srgbClr val="800000"/>
              </a:solidFill>
            </a:endParaRPr>
          </a:p>
        </p:txBody>
      </p:sp>
      <p:sp>
        <p:nvSpPr>
          <p:cNvPr id="17" name="Шестиугольник 16"/>
          <p:cNvSpPr/>
          <p:nvPr/>
        </p:nvSpPr>
        <p:spPr>
          <a:xfrm>
            <a:off x="5214942" y="3861048"/>
            <a:ext cx="2000264" cy="1357322"/>
          </a:xfrm>
          <a:prstGeom prst="hexagon">
            <a:avLst/>
          </a:prstGeom>
          <a:solidFill>
            <a:srgbClr val="52CC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800000"/>
                </a:solidFill>
              </a:rPr>
              <a:t>Физическое развитие</a:t>
            </a:r>
            <a:endParaRPr lang="ru-RU" sz="1400" dirty="0">
              <a:solidFill>
                <a:srgbClr val="800000"/>
              </a:solidFill>
            </a:endParaRPr>
          </a:p>
        </p:txBody>
      </p:sp>
      <p:sp>
        <p:nvSpPr>
          <p:cNvPr id="15" name="Шестиугольник 14"/>
          <p:cNvSpPr/>
          <p:nvPr/>
        </p:nvSpPr>
        <p:spPr>
          <a:xfrm>
            <a:off x="3786182" y="3556706"/>
            <a:ext cx="1928826" cy="1285884"/>
          </a:xfrm>
          <a:prstGeom prst="hexagon">
            <a:avLst/>
          </a:prstGeom>
          <a:solidFill>
            <a:srgbClr val="C1C95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800000"/>
                </a:solidFill>
              </a:rPr>
              <a:t>Речевое развитие</a:t>
            </a:r>
            <a:endParaRPr lang="ru-RU" sz="1600" dirty="0">
              <a:solidFill>
                <a:srgbClr val="800000"/>
              </a:solidFill>
            </a:endParaRPr>
          </a:p>
        </p:txBody>
      </p:sp>
      <p:sp>
        <p:nvSpPr>
          <p:cNvPr id="18" name="Шестиугольник 17"/>
          <p:cNvSpPr/>
          <p:nvPr/>
        </p:nvSpPr>
        <p:spPr>
          <a:xfrm>
            <a:off x="6813912" y="2929124"/>
            <a:ext cx="2357422" cy="1357322"/>
          </a:xfrm>
          <a:prstGeom prst="hexagon">
            <a:avLst/>
          </a:prstGeom>
          <a:solidFill>
            <a:srgbClr val="FEB0F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800000"/>
                </a:solidFill>
              </a:rPr>
              <a:t>Художественно-эстетическое развитие</a:t>
            </a:r>
            <a:endParaRPr lang="ru-RU" sz="1600" dirty="0">
              <a:solidFill>
                <a:srgbClr val="80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7" grpId="0" animBg="1"/>
      <p:bldP spid="15" grpId="0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914400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Образовательная программа состоит:</a:t>
            </a:r>
            <a:endParaRPr lang="ru-RU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287281863"/>
              </p:ext>
            </p:extLst>
          </p:nvPr>
        </p:nvGraphicFramePr>
        <p:xfrm>
          <a:off x="251520" y="2370262"/>
          <a:ext cx="4320480" cy="2209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0" name="Группа 9"/>
          <p:cNvGrpSpPr/>
          <p:nvPr/>
        </p:nvGrpSpPr>
        <p:grpSpPr>
          <a:xfrm rot="10800000">
            <a:off x="4429124" y="4286256"/>
            <a:ext cx="2567941" cy="2350437"/>
            <a:chOff x="1616709" y="2586084"/>
            <a:chExt cx="2567941" cy="2350437"/>
          </a:xfrm>
        </p:grpSpPr>
        <p:sp>
          <p:nvSpPr>
            <p:cNvPr id="11" name="Стрелка вправо 10"/>
            <p:cNvSpPr/>
            <p:nvPr/>
          </p:nvSpPr>
          <p:spPr>
            <a:xfrm>
              <a:off x="1759585" y="2586084"/>
              <a:ext cx="2425065" cy="2350437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rgbClr val="52CCC0">
                <a:alpha val="90000"/>
              </a:srgb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Стрелка вправо 4"/>
            <p:cNvSpPr/>
            <p:nvPr/>
          </p:nvSpPr>
          <p:spPr>
            <a:xfrm>
              <a:off x="1616709" y="2879889"/>
              <a:ext cx="1543651" cy="176282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1590" tIns="21590" rIns="21590" bIns="21590" numCol="1" spcCol="1270" anchor="t" anchorCtr="0">
              <a:noAutofit/>
            </a:bodyPr>
            <a:lstStyle/>
            <a:p>
              <a:pPr marL="285750" lvl="1" indent="-28575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3400" kern="1200" dirty="0"/>
            </a:p>
            <a:p>
              <a:pPr marL="285750" lvl="1" indent="-28575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ru-RU" sz="3400" kern="1200" dirty="0"/>
            </a:p>
          </p:txBody>
        </p:sp>
      </p:grpSp>
      <p:sp>
        <p:nvSpPr>
          <p:cNvPr id="14" name="Скругленный прямоугольник 13"/>
          <p:cNvSpPr/>
          <p:nvPr/>
        </p:nvSpPr>
        <p:spPr>
          <a:xfrm>
            <a:off x="6858016" y="3071810"/>
            <a:ext cx="1973900" cy="3279131"/>
          </a:xfrm>
          <a:prstGeom prst="roundRect">
            <a:avLst/>
          </a:prstGeom>
          <a:solidFill>
            <a:srgbClr val="FEB0FA"/>
          </a:solidFill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1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TextBox 16"/>
          <p:cNvSpPr txBox="1"/>
          <p:nvPr/>
        </p:nvSpPr>
        <p:spPr>
          <a:xfrm>
            <a:off x="6858016" y="3071810"/>
            <a:ext cx="200026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Вариативная часть</a:t>
            </a:r>
          </a:p>
          <a:p>
            <a:pPr algn="ctr"/>
            <a:r>
              <a:rPr lang="ru-RU" dirty="0" smtClean="0"/>
              <a:t>формируемая</a:t>
            </a:r>
          </a:p>
          <a:p>
            <a:pPr algn="ctr"/>
            <a:r>
              <a:rPr lang="ru-RU" dirty="0" smtClean="0"/>
              <a:t>участниками</a:t>
            </a:r>
          </a:p>
          <a:p>
            <a:pPr algn="ctr"/>
            <a:r>
              <a:rPr lang="ru-RU" dirty="0" smtClean="0"/>
              <a:t>образовательного процесса</a:t>
            </a:r>
            <a:endParaRPr lang="en-US" dirty="0" smtClean="0"/>
          </a:p>
          <a:p>
            <a:pPr algn="ctr"/>
            <a:r>
              <a:rPr lang="ru-RU" sz="1600" dirty="0" smtClean="0"/>
              <a:t>Региональная </a:t>
            </a:r>
            <a:r>
              <a:rPr lang="ru-RU" sz="1600" dirty="0" smtClean="0"/>
              <a:t>образовательная программа дошкольного образования «СӨЕНЕЧ – РАДОСТЬ ПОЗНАНИЯ» </a:t>
            </a:r>
            <a:r>
              <a:rPr lang="ru-RU" sz="1600" dirty="0" err="1" smtClean="0"/>
              <a:t>Шаехова</a:t>
            </a:r>
            <a:r>
              <a:rPr lang="ru-RU" sz="1600" dirty="0" smtClean="0"/>
              <a:t> Р.К.</a:t>
            </a:r>
            <a:endParaRPr lang="ru-RU" sz="1600" dirty="0" smtClean="0"/>
          </a:p>
          <a:p>
            <a:pPr algn="ctr"/>
            <a:r>
              <a:rPr lang="ru-RU" sz="1600" dirty="0" smtClean="0"/>
              <a:t> </a:t>
            </a:r>
          </a:p>
          <a:p>
            <a:pPr algn="ctr"/>
            <a:endParaRPr lang="ru-RU" sz="1600" dirty="0" smtClean="0"/>
          </a:p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143504" y="5143512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3600" dirty="0" smtClean="0"/>
              <a:t>40%●</a:t>
            </a:r>
            <a:endParaRPr lang="ru-RU" sz="36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Образовательные области:</a:t>
            </a:r>
            <a:endParaRPr lang="ru-RU" b="1" i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214422"/>
            <a:ext cx="8858280" cy="4786346"/>
          </a:xfrm>
        </p:spPr>
        <p:txBody>
          <a:bodyPr>
            <a:noAutofit/>
          </a:bodyPr>
          <a:lstStyle/>
          <a:p>
            <a:r>
              <a:rPr lang="ru-RU" sz="16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Социально-коммуникативное развитие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направлено на усвоение норм и ценностей, принятых в обществе, включая моральные и нравственные ценности; развитие общения и взаимодействия ребенка со взрослыми и сверстниками; становление самостоятельности, целенаправленности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собственных действий; развитие социального и эмоционального интеллекта, эмоциональной отзывчивости, сопереживания, формирование готовности к совместной деятельности со сверстниками, формирование уважительного отношения и чувства принадлежности к своей семье и к сообществу детей и взрослых в Организации; формирование позитивных установок к различным видам труда и творчества; формирование основ безопасного поведения в быту, социуме, природе.</a:t>
            </a:r>
          </a:p>
          <a:p>
            <a:r>
              <a:rPr lang="ru-RU" sz="18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предполагает развитие интересов детей, любознательности и познавательной мотивации; формирование познавательных действий, становление сознания; развитие воображения и творческой активности; формирование первичных представлений о себе, других людях,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др.), о малой родине и Отечестве, представлений 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ценностях нашего народа, об отечественных традициях и праздниках, о планете Земля как общем доме людей, об особенностях ее природы, многообразии стран и народов мира.</a:t>
            </a:r>
          </a:p>
          <a:p>
            <a:endParaRPr lang="ru-RU" sz="1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214422"/>
            <a:ext cx="8401080" cy="4942538"/>
          </a:xfrm>
        </p:spPr>
        <p:txBody>
          <a:bodyPr>
            <a:normAutofit fontScale="25000" lnSpcReduction="20000"/>
          </a:bodyPr>
          <a:lstStyle/>
          <a:p>
            <a:r>
              <a:rPr lang="ru-RU" sz="6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Речевое развитие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включает владение речью как средством общения и культуры; обогащение активного словаря; развитие связной, грамматически правильной диалогической и монологической речи; развитие речевого творчества; развитие звуковой и интонационной культуры речи, фонематического слуха; знакомство с книжной культурой, детской литературой, понимание на слух текстов различных жанров детской литературы; формирование звуковой аналитико-синтетической активности как предпосылки обучения грамоте.</a:t>
            </a:r>
          </a:p>
          <a:p>
            <a:r>
              <a:rPr lang="ru-RU" sz="6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Художественно-эстетическое развитие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предполагает развитие предпосылок ценностно-смыслового восприятия и понимания произведений искусства (словесного, музыкального, изобразительного), мира природы; становление эстетического отношения к окружающему миру; формирование элементарных представлений о видах искусства; восприятие музыки, художественной литературы, фольклора; стимулирование сопереживания персонажам художественных произведений; реализацию самостоятельной творческой деятельности детей (изобразительной, конструктивно-модельной, музыкальной и др.).</a:t>
            </a:r>
          </a:p>
          <a:p>
            <a:r>
              <a:rPr lang="ru-RU" sz="64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Физическое развитие 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включает приобретение опыта в следующих видах деятельности детей: двигательной, в том числе связанной с выполнением упражнений, направленных на развитие таких физических качеств, как координация и гибкость; способствующих правильному формированию опорно-двигательной системы организма, развитию равновесия, координации движения, крупной и мелкой моторики обеих рук, а также с правильным, не наносящем ущерба организму, выполнением основных движений (ходьба, бег, мягкие прыжки, повороты в обе стороны), формирование начальных представлений о некоторых видах спорта, овладение подвижными играми с правилами; становление целенаправленности и </a:t>
            </a:r>
            <a:r>
              <a:rPr lang="ru-RU" sz="6400" dirty="0" err="1" smtClean="0">
                <a:latin typeface="Times New Roman" pitchFamily="18" charset="0"/>
                <a:cs typeface="Times New Roman" pitchFamily="18" charset="0"/>
              </a:rPr>
              <a:t>саморегуляции</a:t>
            </a:r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 в двигательной сфере; становление ценностей здорового образа жизни, овладение его элементарными нормами и правилами (в питании, двигательном режиме, закаливании, при формировании полезных привычек и др.).</a:t>
            </a:r>
          </a:p>
          <a:p>
            <a:r>
              <a:rPr lang="ru-RU" sz="6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142984"/>
            <a:ext cx="8229600" cy="4937760"/>
          </a:xfrm>
        </p:spPr>
        <p:txBody>
          <a:bodyPr/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Содержание указанных образовательных областей зависит от возрастных и индивидуальных особенностей детей, определяется целями и задачами Программы и реализуется в различных видах деятельности (общении, игре, познавательно-исследовательской деятельности).</a:t>
            </a:r>
          </a:p>
          <a:p>
            <a:r>
              <a:rPr lang="ru-RU" sz="2800" dirty="0" smtClean="0"/>
              <a:t> </a:t>
            </a:r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1142976" y="2428868"/>
            <a:ext cx="2214578" cy="3500462"/>
          </a:xfrm>
          <a:prstGeom prst="downArrowCallout">
            <a:avLst>
              <a:gd name="adj1" fmla="val 18648"/>
              <a:gd name="adj2" fmla="val 25000"/>
              <a:gd name="adj3" fmla="val 25000"/>
              <a:gd name="adj4" fmla="val 32425"/>
            </a:avLst>
          </a:prstGeom>
          <a:solidFill>
            <a:srgbClr val="52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Требования к условиям реализации программы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5572132" y="2357430"/>
            <a:ext cx="2286016" cy="3429024"/>
          </a:xfrm>
          <a:prstGeom prst="downArrowCallout">
            <a:avLst>
              <a:gd name="adj1" fmla="val 15154"/>
              <a:gd name="adj2" fmla="val 25000"/>
              <a:gd name="adj3" fmla="val 25000"/>
              <a:gd name="adj4" fmla="val 32715"/>
            </a:avLst>
          </a:prstGeom>
          <a:solidFill>
            <a:srgbClr val="52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Требования к результатам освоения программы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55719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Условия реализации программы:</a:t>
            </a:r>
            <a:endParaRPr lang="ru-RU" b="1" i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0034" y="1142984"/>
            <a:ext cx="4000528" cy="2428892"/>
          </a:xfrm>
          <a:prstGeom prst="rect">
            <a:avLst/>
          </a:prstGeom>
          <a:solidFill>
            <a:srgbClr val="C1C95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Материально-технические</a:t>
            </a:r>
          </a:p>
          <a:p>
            <a:pPr>
              <a:buFontTx/>
              <a:buChar char="-"/>
            </a:pPr>
            <a:r>
              <a:rPr lang="ru-RU" sz="1600" dirty="0" smtClean="0">
                <a:solidFill>
                  <a:schemeClr val="tx1"/>
                </a:solidFill>
              </a:rPr>
              <a:t>Соответствие санитарным нормам, правилам пожарной безопасности, возрастным и индивидуальным особенностям детей</a:t>
            </a:r>
          </a:p>
          <a:p>
            <a:r>
              <a:rPr lang="en-US" sz="1600" dirty="0" smtClean="0">
                <a:solidFill>
                  <a:schemeClr val="tx1"/>
                </a:solidFill>
              </a:rPr>
              <a:t>-</a:t>
            </a:r>
            <a:r>
              <a:rPr lang="ru-RU" sz="1600" dirty="0" smtClean="0">
                <a:solidFill>
                  <a:schemeClr val="tx1"/>
                </a:solidFill>
              </a:rPr>
              <a:t>Группа имеет пространственную среду, оборудование, учебные комплекты в соответствии с возрастом детей</a:t>
            </a:r>
          </a:p>
          <a:p>
            <a:pPr>
              <a:buFontTx/>
              <a:buChar char="-"/>
            </a:pPr>
            <a:endParaRPr lang="ru-RU" sz="1400" b="1" dirty="0" smtClean="0">
              <a:solidFill>
                <a:schemeClr val="tx1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59025" y="3798202"/>
            <a:ext cx="4000528" cy="2643206"/>
          </a:xfrm>
          <a:prstGeom prst="rect">
            <a:avLst/>
          </a:prstGeom>
          <a:solidFill>
            <a:srgbClr val="67B79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Кадровые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Воспитатель -  первой квалификационной категории.  Требование: обладать основными компетенциями, необходимыми для развития детей.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Учебно-вспомогательный персонал-соответствие действующим квалификационным характеристикам.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          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к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714876" y="1142984"/>
            <a:ext cx="3889572" cy="2571768"/>
          </a:xfrm>
          <a:prstGeom prst="rect">
            <a:avLst/>
          </a:prstGeom>
          <a:solidFill>
            <a:srgbClr val="67B79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Психолого-педагогические</a:t>
            </a:r>
          </a:p>
          <a:p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Уважение к человеческому достоинству детей, формирование и  поддержка их положительной самооценки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-Использование форм и методов работы, соответствующих возрасту, индивидуальным особенностям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-Построение образовательной деятельности на основе взаимодействия взрослых и детей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-Поддержка  родителей( законных представителей)в воспитании детей, охране и укреплении их здоровья, вовлечение непосредственно в образовательную деятельность</a:t>
            </a: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-Возможность выбора детьми видов деятельности , общения</a:t>
            </a:r>
          </a:p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эдоровьяих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4876" y="4214818"/>
            <a:ext cx="4000528" cy="2071702"/>
          </a:xfrm>
          <a:prstGeom prst="rect">
            <a:avLst/>
          </a:prstGeom>
          <a:solidFill>
            <a:srgbClr val="C1C95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</a:rPr>
              <a:t>Финансовые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-Финансовое обеспечение ДОУ обеспечивает возможность выполнения требований ФГОС ДО</a:t>
            </a:r>
          </a:p>
          <a:p>
            <a:r>
              <a:rPr lang="ru-RU" sz="1600" dirty="0" smtClean="0">
                <a:solidFill>
                  <a:schemeClr val="tx1"/>
                </a:solidFill>
              </a:rPr>
              <a:t>-Гарантия бесплатного дошкольного образования</a:t>
            </a: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 smtClean="0">
              <a:solidFill>
                <a:srgbClr val="7030A0"/>
              </a:solidFill>
            </a:endParaRPr>
          </a:p>
          <a:p>
            <a:pPr algn="ctr"/>
            <a:endParaRPr lang="ru-RU" b="1" dirty="0">
              <a:solidFill>
                <a:srgbClr val="7030A0"/>
              </a:solidFill>
            </a:endParaRP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-4284984" y="1484784"/>
            <a:ext cx="4041648" cy="4937760"/>
          </a:xfrm>
        </p:spPr>
        <p:txBody>
          <a:bodyPr/>
          <a:lstStyle/>
          <a:p>
            <a:endParaRPr lang="ru-RU" b="1" dirty="0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6" name="Документ" r:id="rId3" imgW="5961923" imgH="4455520" progId="Word.Document.12">
                  <p:embed/>
                </p:oleObj>
              </mc:Choice>
              <mc:Fallback>
                <p:oleObj name="Документ" r:id="rId3" imgW="5961923" imgH="4455520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785786" y="357166"/>
            <a:ext cx="771530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66006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Целевые ориентиры на этапе завершения дошкольного образования</a:t>
            </a:r>
            <a:endParaRPr lang="ru-RU" sz="2800" b="1" cap="none" spc="50" dirty="0">
              <a:ln w="11430"/>
              <a:solidFill>
                <a:srgbClr val="66006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85786" y="1643050"/>
            <a:ext cx="764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800000"/>
                </a:solidFill>
                <a:latin typeface="Times New Roman" pitchFamily="18" charset="0"/>
                <a:cs typeface="Times New Roman" pitchFamily="18" charset="0"/>
              </a:rPr>
              <a:t>Модель выпускника ДОУ</a:t>
            </a:r>
            <a:endParaRPr lang="ru-RU" sz="2400" b="1" i="1" dirty="0">
              <a:solidFill>
                <a:srgbClr val="8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786" y="2214554"/>
            <a:ext cx="77153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Владеет основными культурными способами деятельности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-Проявляет инициативу и самостоятельность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-Положительно относится к миру, к людям, , самому себе, участвует в совместных играх, способен договариваться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-Адекватно проявляет свои чувства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-Владеет разными формами и видами игр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-Хорошо владеет устной речью, может выражать свои мысли и желания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-Развита мелкая моторика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-Способен к волевым усилиям , может следовать социальным нормам поведения в различных видах деятельности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-Соблюдает правила безопасного поведения и личной гигиены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-Проявляет любознательность, интересуется причинно-следственными связями, склонен наблюдать , экспериментировать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-Обладает начальными знаниями о себе, природном и социальном мире, в котором живет.</a:t>
            </a: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Обязательная часть образовательной программы</a:t>
            </a:r>
            <a:endParaRPr lang="ru-RU" sz="28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Условия реализации Программы должны обеспечивать полноценное развитие личности во всех основных образовательных областях</a:t>
            </a:r>
            <a:endParaRPr lang="ru-RU" sz="2400" dirty="0"/>
          </a:p>
        </p:txBody>
      </p:sp>
      <p:sp>
        <p:nvSpPr>
          <p:cNvPr id="5" name="Семиугольник 4"/>
          <p:cNvSpPr/>
          <p:nvPr/>
        </p:nvSpPr>
        <p:spPr>
          <a:xfrm>
            <a:off x="714348" y="2786058"/>
            <a:ext cx="1785950" cy="1571636"/>
          </a:xfrm>
          <a:prstGeom prst="heptagon">
            <a:avLst/>
          </a:prstGeom>
          <a:solidFill>
            <a:srgbClr val="FEB0FA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Различные виды детской деятельности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емиугольник 6"/>
          <p:cNvSpPr/>
          <p:nvPr/>
        </p:nvSpPr>
        <p:spPr>
          <a:xfrm rot="1337172">
            <a:off x="2086811" y="3640705"/>
            <a:ext cx="1860221" cy="1634752"/>
          </a:xfrm>
          <a:prstGeom prst="heptagon">
            <a:avLst/>
          </a:prstGeom>
          <a:solidFill>
            <a:srgbClr val="67B79E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Режимные моменты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емиугольник 7"/>
          <p:cNvSpPr/>
          <p:nvPr/>
        </p:nvSpPr>
        <p:spPr>
          <a:xfrm rot="21370204">
            <a:off x="3694168" y="3923300"/>
            <a:ext cx="1880729" cy="1585789"/>
          </a:xfrm>
          <a:prstGeom prst="heptagon">
            <a:avLst/>
          </a:prstGeom>
          <a:solidFill>
            <a:srgbClr val="C1C95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</a:rPr>
              <a:t>Самостоятельная деятельность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9" name="Семиугольник 8"/>
          <p:cNvSpPr/>
          <p:nvPr/>
        </p:nvSpPr>
        <p:spPr>
          <a:xfrm rot="1412722">
            <a:off x="5368653" y="3581123"/>
            <a:ext cx="1789596" cy="1500198"/>
          </a:xfrm>
          <a:prstGeom prst="heptagon">
            <a:avLst/>
          </a:prstGeom>
          <a:solidFill>
            <a:srgbClr val="FC22F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Взаимодействие с родителями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072198" y="2500306"/>
            <a:ext cx="1643074" cy="1428760"/>
          </a:xfrm>
          <a:prstGeom prst="ellipse">
            <a:avLst/>
          </a:prstGeom>
          <a:solidFill>
            <a:srgbClr val="92D05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● ●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○</a:t>
            </a:r>
          </a:p>
          <a:p>
            <a:pPr algn="ctr"/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11" name="Дуга 10"/>
          <p:cNvSpPr/>
          <p:nvPr/>
        </p:nvSpPr>
        <p:spPr>
          <a:xfrm rot="11956245">
            <a:off x="6572264" y="3500438"/>
            <a:ext cx="714380" cy="142876"/>
          </a:xfrm>
          <a:prstGeom prst="arc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Вариативная часть образовательной программы</a:t>
            </a:r>
            <a:endParaRPr lang="ru-RU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Обеспечивает качество образовательного процесса для создания оптимальных условий развития дошкольника с учетом его физического и психического здоровья, для реализации психолого-педагогической готовности к обучению в школе.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3357562"/>
            <a:ext cx="6143668" cy="50006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Приоритетные направления</a:t>
            </a: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928662" y="4286256"/>
            <a:ext cx="2571768" cy="78581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Речевое развитие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357818" y="4357694"/>
            <a:ext cx="2500330" cy="7143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Познавательное развитие</a:t>
            </a:r>
            <a:endParaRPr lang="ru-RU" sz="1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rot="5400000">
            <a:off x="2214546" y="3929066"/>
            <a:ext cx="500066" cy="357190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6200000" flipH="1">
            <a:off x="6215074" y="4000504"/>
            <a:ext cx="571504" cy="285752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Требования к развивающей предметно-пространственной среде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Полифункциональность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Вариативность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Доступность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Безопасность 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Трансформируемость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Содержательно-насыщенность</a:t>
            </a:r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443005"/>
            <a:ext cx="3286148" cy="4600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2319877" y="714356"/>
            <a:ext cx="518108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Взаимодействие с родителями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886" y="2423973"/>
            <a:ext cx="5220072" cy="3915054"/>
          </a:xfrm>
          <a:prstGeom prst="rect">
            <a:avLst/>
          </a:prstGeom>
        </p:spPr>
      </p:pic>
    </p:spTree>
  </p:cSld>
  <p:clrMapOvr>
    <a:masterClrMapping/>
  </p:clrMapOvr>
  <p:transition advTm="3010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rcRect/>
          <a:stretch>
            <a:fillRect/>
          </a:stretch>
        </p:blipFill>
        <p:spPr bwMode="auto">
          <a:xfrm flipH="1" flipV="1"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</p:pic>
      <p:sp>
        <p:nvSpPr>
          <p:cNvPr id="16" name="Прямоугольник 15"/>
          <p:cNvSpPr/>
          <p:nvPr/>
        </p:nvSpPr>
        <p:spPr>
          <a:xfrm>
            <a:off x="-642974" y="1571612"/>
            <a:ext cx="109754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Спасибо что вы с нами!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|1.1|1.2|1.1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2|1.2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3|1.1|1.2|1.1|0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822</TotalTime>
  <Words>1019</Words>
  <Application>Microsoft Office PowerPoint</Application>
  <PresentationFormat>Экран (4:3)</PresentationFormat>
  <Paragraphs>144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Начальная</vt:lpstr>
      <vt:lpstr>Документ</vt:lpstr>
      <vt:lpstr>Презентация PowerPoint</vt:lpstr>
      <vt:lpstr>Презентация PowerPoint</vt:lpstr>
      <vt:lpstr>Образовательная программа состоит:</vt:lpstr>
      <vt:lpstr>Образовательные области:</vt:lpstr>
      <vt:lpstr>Презентация PowerPoint</vt:lpstr>
      <vt:lpstr>Презентация PowerPoint</vt:lpstr>
      <vt:lpstr>Условия реализации программы:</vt:lpstr>
      <vt:lpstr>Презентация PowerPoint</vt:lpstr>
      <vt:lpstr>Обязательная часть образовательной программы</vt:lpstr>
      <vt:lpstr>Вариативная часть образовательной программы</vt:lpstr>
      <vt:lpstr> Требования к развивающей предметно-пространственной среде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Марина</cp:lastModifiedBy>
  <cp:revision>83</cp:revision>
  <dcterms:created xsi:type="dcterms:W3CDTF">2014-01-27T05:03:25Z</dcterms:created>
  <dcterms:modified xsi:type="dcterms:W3CDTF">2017-08-11T07:19:31Z</dcterms:modified>
</cp:coreProperties>
</file>